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65" r:id="rId4"/>
    <p:sldId id="267" r:id="rId5"/>
    <p:sldId id="271" r:id="rId6"/>
    <p:sldId id="270" r:id="rId7"/>
    <p:sldId id="283" r:id="rId8"/>
    <p:sldId id="259" r:id="rId9"/>
    <p:sldId id="261" r:id="rId10"/>
    <p:sldId id="262" r:id="rId11"/>
    <p:sldId id="263" r:id="rId12"/>
    <p:sldId id="272" r:id="rId13"/>
    <p:sldId id="274" r:id="rId14"/>
    <p:sldId id="273" r:id="rId15"/>
    <p:sldId id="275" r:id="rId16"/>
    <p:sldId id="277" r:id="rId17"/>
    <p:sldId id="278" r:id="rId18"/>
    <p:sldId id="268" r:id="rId19"/>
    <p:sldId id="276" r:id="rId20"/>
    <p:sldId id="269" r:id="rId21"/>
    <p:sldId id="279" r:id="rId2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E48"/>
    <a:srgbClr val="6E6259"/>
    <a:srgbClr val="C8102E"/>
    <a:srgbClr val="7A6E67"/>
    <a:srgbClr val="F2BF49"/>
    <a:srgbClr val="ADA07A"/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6" autoAdjust="0"/>
    <p:restoredTop sz="88392" autoAdjust="0"/>
  </p:normalViewPr>
  <p:slideViewPr>
    <p:cSldViewPr>
      <p:cViewPr varScale="1">
        <p:scale>
          <a:sx n="133" d="100"/>
          <a:sy n="133" d="100"/>
        </p:scale>
        <p:origin x="1074" y="6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-406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FD408-A865-FD43-BD8A-60A14765CAA4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FBDB0-09E2-4741-A27D-AF8AA3540E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11DA4-9F5C-6145-8010-1CB02F8CA18F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42586-8D9D-F44D-952F-229CE4F75F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42586-8D9D-F44D-952F-229CE4F75F9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1885950"/>
            <a:ext cx="6629400" cy="800100"/>
          </a:xfrm>
        </p:spPr>
        <p:txBody>
          <a:bodyPr anchor="b"/>
          <a:lstStyle>
            <a:lvl1pPr>
              <a:defRPr>
                <a:solidFill>
                  <a:srgbClr val="F1B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2686050"/>
            <a:ext cx="6248400" cy="1314450"/>
          </a:xfrm>
        </p:spPr>
        <p:txBody>
          <a:bodyPr/>
          <a:lstStyle>
            <a:lvl1pPr marL="0" indent="0">
              <a:buFont typeface="Times" charset="0"/>
              <a:buNone/>
              <a:defRPr sz="2400">
                <a:solidFill>
                  <a:srgbClr val="6E6259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11" descr="ISU LEFT white.eps"/>
          <p:cNvPicPr>
            <a:picLocks noChangeAspect="1"/>
          </p:cNvPicPr>
          <p:nvPr userDrawn="1"/>
        </p:nvPicPr>
        <p:blipFill>
          <a:blip r:embed="rId2"/>
          <a:srcRect b="38235"/>
          <a:stretch>
            <a:fillRect/>
          </a:stretch>
        </p:blipFill>
        <p:spPr bwMode="auto">
          <a:xfrm>
            <a:off x="533400" y="622697"/>
            <a:ext cx="3562350" cy="2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971550"/>
            <a:ext cx="3886200" cy="285750"/>
          </a:xfrm>
        </p:spPr>
        <p:txBody>
          <a:bodyPr/>
          <a:lstStyle>
            <a:lvl1pPr marL="0" indent="0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Unit Name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7950" y="114300"/>
            <a:ext cx="2000250" cy="377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"/>
            <a:ext cx="5848350" cy="377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800100"/>
            <a:ext cx="37338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4743450"/>
            <a:ext cx="2438400" cy="285750"/>
          </a:xfrm>
        </p:spPr>
        <p:txBody>
          <a:bodyPr/>
          <a:lstStyle>
            <a:lvl1pPr marL="0" indent="0" algn="r"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4572000"/>
            <a:ext cx="9144000" cy="5715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4300"/>
            <a:ext cx="7772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800100"/>
            <a:ext cx="76200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11" descr="ISU LEFT white.eps"/>
          <p:cNvPicPr>
            <a:picLocks noChangeAspect="1"/>
          </p:cNvPicPr>
          <p:nvPr userDrawn="1"/>
        </p:nvPicPr>
        <p:blipFill>
          <a:blip r:embed="rId13"/>
          <a:srcRect b="38235"/>
          <a:stretch>
            <a:fillRect/>
          </a:stretch>
        </p:blipFill>
        <p:spPr bwMode="auto">
          <a:xfrm>
            <a:off x="533400" y="4774446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767388" y="473273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r>
              <a:rPr lang="en-US" dirty="0"/>
              <a:t>Unit Name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8102E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85950"/>
            <a:ext cx="6248400" cy="800100"/>
          </a:xfrm>
        </p:spPr>
        <p:txBody>
          <a:bodyPr/>
          <a:lstStyle/>
          <a:p>
            <a:r>
              <a:rPr lang="en-US" sz="1600" b="1" dirty="0">
                <a:latin typeface="Arial" charset="0"/>
              </a:rPr>
              <a:t>Adaptive Visual Target Identification and Tracking through </a:t>
            </a:r>
            <a:br>
              <a:rPr lang="en-US" sz="1600" b="1" dirty="0">
                <a:latin typeface="Arial" charset="0"/>
              </a:rPr>
            </a:br>
            <a:r>
              <a:rPr lang="en-US" sz="1600" b="1" dirty="0">
                <a:latin typeface="Arial" charset="0"/>
              </a:rPr>
              <a:t>Convolutional Neural Network (CNN) based Machine Learning and Computer Vision</a:t>
            </a: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524727"/>
                </a:solidFill>
                <a:latin typeface="Arial" charset="0"/>
              </a:rPr>
              <a:t>Alexis J. Renderos, William Lavelle, Rolf Anderson, </a:t>
            </a:r>
            <a:r>
              <a:rPr lang="en-US" sz="1400" dirty="0" err="1">
                <a:solidFill>
                  <a:srgbClr val="524727"/>
                </a:solidFill>
                <a:latin typeface="Arial" charset="0"/>
              </a:rPr>
              <a:t>Ritvik</a:t>
            </a:r>
            <a:r>
              <a:rPr lang="en-US" sz="1400" dirty="0">
                <a:solidFill>
                  <a:srgbClr val="524727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524727"/>
                </a:solidFill>
                <a:latin typeface="Arial" charset="0"/>
              </a:rPr>
              <a:t>Maripally</a:t>
            </a:r>
            <a:endParaRPr lang="en-US" sz="1400" dirty="0">
              <a:solidFill>
                <a:srgbClr val="524727"/>
              </a:solidFill>
              <a:latin typeface="Arial" charset="0"/>
            </a:endParaRPr>
          </a:p>
          <a:p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971550"/>
            <a:ext cx="6542087" cy="28575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 charset="0"/>
              </a:rPr>
              <a:t>Department of Electrical and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424B-8F2B-42AA-B994-5770126A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CE7B1-3B9E-4BF7-9414-BA1DF50F4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all in Python</a:t>
            </a:r>
          </a:p>
          <a:p>
            <a:r>
              <a:rPr lang="en-US" dirty="0"/>
              <a:t>OpenCV</a:t>
            </a:r>
          </a:p>
          <a:p>
            <a:pPr lvl="1"/>
            <a:r>
              <a:rPr lang="en-US" sz="1600" dirty="0"/>
              <a:t>A software library dedicated to real-time computer vision</a:t>
            </a:r>
          </a:p>
          <a:p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sz="1600" dirty="0"/>
              <a:t>A symbolic math library that is also used for machine learning applications 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sz="1600" dirty="0"/>
              <a:t>An open-source neural-network library that runs on top of </a:t>
            </a:r>
            <a:r>
              <a:rPr lang="en-US" sz="1600" dirty="0" err="1"/>
              <a:t>Tensorflow</a:t>
            </a:r>
            <a:endParaRPr lang="en-US" sz="1600" dirty="0"/>
          </a:p>
          <a:p>
            <a:r>
              <a:rPr lang="en-US" dirty="0"/>
              <a:t>Plus a </a:t>
            </a:r>
            <a:r>
              <a:rPr lang="en-US" i="1" dirty="0"/>
              <a:t>little</a:t>
            </a:r>
            <a:r>
              <a:rPr lang="en-US" dirty="0"/>
              <a:t> C for the Arduino</a:t>
            </a:r>
          </a:p>
        </p:txBody>
      </p:sp>
    </p:spTree>
    <p:extLst>
      <p:ext uri="{BB962C8B-B14F-4D97-AF65-F5344CB8AC3E}">
        <p14:creationId xmlns:p14="http://schemas.microsoft.com/office/powerpoint/2010/main" val="226075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AFBB-79AF-4715-8EAF-37C48B64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D25D7B7-0537-4CAB-878F-7B1BB07DF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6350"/>
            <a:ext cx="7620000" cy="26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2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EA9F-5D71-4B7A-805A-4769E974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65A-AB6E-45EA-ADFD-ACABF52B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7620000" cy="3086100"/>
          </a:xfrm>
        </p:spPr>
        <p:txBody>
          <a:bodyPr/>
          <a:lstStyle/>
          <a:p>
            <a:r>
              <a:rPr lang="en-US" dirty="0"/>
              <a:t>Also known as </a:t>
            </a:r>
            <a:r>
              <a:rPr lang="en-US" dirty="0" err="1"/>
              <a:t>ConvNets</a:t>
            </a:r>
            <a:endParaRPr lang="en-US" dirty="0"/>
          </a:p>
          <a:p>
            <a:r>
              <a:rPr lang="en-US" dirty="0"/>
              <a:t>Look for patterns in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687B-D4FF-463E-A83E-4B7AA0C33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059" t="14414" r="4596"/>
          <a:stretch/>
        </p:blipFill>
        <p:spPr>
          <a:xfrm>
            <a:off x="2338136" y="1809750"/>
            <a:ext cx="462012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5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EA9F-5D71-4B7A-805A-4769E974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65A-AB6E-45EA-ADFD-ACABF52B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7924800" cy="3086100"/>
          </a:xfrm>
        </p:spPr>
        <p:txBody>
          <a:bodyPr/>
          <a:lstStyle/>
          <a:p>
            <a:r>
              <a:rPr lang="en-US" dirty="0"/>
              <a:t>Filtering</a:t>
            </a:r>
          </a:p>
          <a:p>
            <a:pPr lvl="1"/>
            <a:r>
              <a:rPr lang="en-US" sz="1600" dirty="0"/>
              <a:t>Takes image data and tries to find a feature it knows</a:t>
            </a:r>
          </a:p>
          <a:p>
            <a:r>
              <a:rPr lang="en-US" dirty="0"/>
              <a:t>Built on what are called </a:t>
            </a:r>
            <a:r>
              <a:rPr lang="en-US" u="sng" dirty="0"/>
              <a:t>Convolutional Layers</a:t>
            </a:r>
          </a:p>
          <a:p>
            <a:pPr lvl="1"/>
            <a:r>
              <a:rPr lang="en-US" sz="2000" dirty="0"/>
              <a:t>Convolution</a:t>
            </a:r>
          </a:p>
          <a:p>
            <a:pPr lvl="2"/>
            <a:r>
              <a:rPr lang="en-US" sz="1600" dirty="0"/>
              <a:t>Repeated filtering across the entire image, produces a new “filtered image” that indicates to us where the feature lies on the image.</a:t>
            </a:r>
          </a:p>
          <a:p>
            <a:pPr lvl="1"/>
            <a:r>
              <a:rPr lang="en-US" sz="2000" dirty="0"/>
              <a:t>Pooling</a:t>
            </a:r>
          </a:p>
          <a:p>
            <a:pPr lvl="2"/>
            <a:r>
              <a:rPr lang="en-US" sz="1600" dirty="0"/>
              <a:t>Create a new, smaller image that further indicates the prevalence of a pattern.</a:t>
            </a:r>
          </a:p>
          <a:p>
            <a:pPr lvl="1"/>
            <a:r>
              <a:rPr lang="en-US" sz="2000" dirty="0" err="1"/>
              <a:t>ReLU</a:t>
            </a:r>
            <a:r>
              <a:rPr lang="en-US" sz="2000" dirty="0"/>
              <a:t> (Rectified Linear Units)</a:t>
            </a:r>
          </a:p>
          <a:p>
            <a:pPr lvl="2"/>
            <a:r>
              <a:rPr lang="en-US" sz="1600" dirty="0"/>
              <a:t>Take any negative values and make them zero.</a:t>
            </a:r>
          </a:p>
        </p:txBody>
      </p:sp>
    </p:spTree>
    <p:extLst>
      <p:ext uri="{BB962C8B-B14F-4D97-AF65-F5344CB8AC3E}">
        <p14:creationId xmlns:p14="http://schemas.microsoft.com/office/powerpoint/2010/main" val="121388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EA9F-5D71-4B7A-805A-4769E974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65A-AB6E-45EA-ADFD-ACABF52B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7620000" cy="3086100"/>
          </a:xfrm>
        </p:spPr>
        <p:txBody>
          <a:bodyPr/>
          <a:lstStyle/>
          <a:p>
            <a:r>
              <a:rPr lang="en-US" dirty="0"/>
              <a:t>Fully Connected Layer</a:t>
            </a:r>
          </a:p>
          <a:p>
            <a:pPr lvl="1"/>
            <a:r>
              <a:rPr lang="en-US" sz="1600" dirty="0"/>
              <a:t>Now the </a:t>
            </a:r>
            <a:r>
              <a:rPr lang="en-US" sz="1600" dirty="0" err="1"/>
              <a:t>ConvNet</a:t>
            </a:r>
            <a:r>
              <a:rPr lang="en-US" sz="1600" dirty="0"/>
              <a:t> tries to connect the dots and determine what it is looking at.</a:t>
            </a:r>
          </a:p>
          <a:p>
            <a:pPr lvl="1"/>
            <a:r>
              <a:rPr lang="en-US" sz="1600" dirty="0"/>
              <a:t>It will use the “images” produced by the convolution layers to vote on what the current image is.</a:t>
            </a:r>
          </a:p>
          <a:p>
            <a:pPr lvl="1"/>
            <a:r>
              <a:rPr lang="en-US" sz="1600" dirty="0"/>
              <a:t>This layer dynamically changes through gradient descent, which is essentially the changing the voting weight based on the </a:t>
            </a:r>
            <a:r>
              <a:rPr lang="en-US" sz="1600" dirty="0" err="1"/>
              <a:t>ConvNet’s</a:t>
            </a:r>
            <a:r>
              <a:rPr lang="en-US" sz="1600" dirty="0"/>
              <a:t> error.</a:t>
            </a:r>
          </a:p>
          <a:p>
            <a:r>
              <a:rPr lang="en-US" dirty="0"/>
              <a:t>These layers all get stacked on top of each other</a:t>
            </a:r>
          </a:p>
          <a:p>
            <a:pPr lvl="1"/>
            <a:r>
              <a:rPr lang="en-US" dirty="0"/>
              <a:t>Like, </a:t>
            </a:r>
            <a:r>
              <a:rPr lang="en-US" i="1" dirty="0"/>
              <a:t>really, really </a:t>
            </a:r>
            <a:r>
              <a:rPr lang="en-US" dirty="0"/>
              <a:t>stacked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4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EA9F-5D71-4B7A-805A-4769E974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C565A-AB6E-45EA-ADFD-ACABF52B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7620000" cy="3086100"/>
          </a:xfrm>
        </p:spPr>
        <p:txBody>
          <a:bodyPr/>
          <a:lstStyle/>
          <a:p>
            <a:r>
              <a:rPr lang="en-US" dirty="0"/>
              <a:t>In the end, the </a:t>
            </a:r>
            <a:r>
              <a:rPr lang="en-US" dirty="0" err="1"/>
              <a:t>ConvNet</a:t>
            </a:r>
            <a:r>
              <a:rPr lang="en-US" dirty="0"/>
              <a:t> should be able to:</a:t>
            </a:r>
          </a:p>
          <a:p>
            <a:pPr lvl="1"/>
            <a:r>
              <a:rPr lang="en-US" dirty="0"/>
              <a:t>Look through an image</a:t>
            </a:r>
          </a:p>
          <a:p>
            <a:pPr lvl="1"/>
            <a:r>
              <a:rPr lang="en-US" dirty="0"/>
              <a:t>Find any targets</a:t>
            </a:r>
          </a:p>
          <a:p>
            <a:pPr lvl="1"/>
            <a:r>
              <a:rPr lang="en-US" dirty="0"/>
              <a:t>Approximate their position</a:t>
            </a:r>
          </a:p>
          <a:p>
            <a:pPr lvl="1"/>
            <a:r>
              <a:rPr lang="en-US" dirty="0"/>
              <a:t>Analyze which target is in the field of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3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72A49-FF3A-4E90-8BF4-4FC7B15B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KCF Tracking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32CF-2289-48AC-BBF8-D4FA909C8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Tracks a set of pixels</a:t>
            </a:r>
          </a:p>
          <a:p>
            <a:r>
              <a:rPr lang="en-US" dirty="0"/>
              <a:t>Analyzes how it changes over time</a:t>
            </a:r>
          </a:p>
          <a:p>
            <a:pPr lvl="1"/>
            <a:r>
              <a:rPr lang="en-US" sz="1600" dirty="0"/>
              <a:t>Determines if that change is too drastic (tracking failure) or if that change is acceptable (tracking success).</a:t>
            </a:r>
          </a:p>
          <a:p>
            <a:r>
              <a:rPr lang="en-US" dirty="0"/>
              <a:t>Computationally Efficient – Fast runtime</a:t>
            </a:r>
          </a:p>
          <a:p>
            <a:r>
              <a:rPr lang="en-US" dirty="0"/>
              <a:t>Surprisingly accurate</a:t>
            </a:r>
          </a:p>
          <a:p>
            <a:r>
              <a:rPr lang="en-US" dirty="0"/>
              <a:t>Handles target occlusion well</a:t>
            </a:r>
          </a:p>
        </p:txBody>
      </p:sp>
    </p:spTree>
    <p:extLst>
      <p:ext uri="{BB962C8B-B14F-4D97-AF65-F5344CB8AC3E}">
        <p14:creationId xmlns:p14="http://schemas.microsoft.com/office/powerpoint/2010/main" val="255519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93E9-21FF-4770-A841-F47AFCFB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2997-2353-4F21-AA57-E1C5969EC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provides the initial location of the target to the KCF Tracker once a target is found</a:t>
            </a:r>
          </a:p>
          <a:p>
            <a:r>
              <a:rPr lang="en-US" dirty="0"/>
              <a:t>KCF Tracker continues to find the location of the target until it fails</a:t>
            </a:r>
          </a:p>
          <a:p>
            <a:r>
              <a:rPr lang="en-US" dirty="0"/>
              <a:t>Once the KCF Tracker fails, the </a:t>
            </a:r>
            <a:r>
              <a:rPr lang="en-US" dirty="0" err="1"/>
              <a:t>ConvNet</a:t>
            </a:r>
            <a:r>
              <a:rPr lang="en-US" dirty="0"/>
              <a:t> takes over again to repeat the process.</a:t>
            </a:r>
          </a:p>
        </p:txBody>
      </p:sp>
    </p:spTree>
    <p:extLst>
      <p:ext uri="{BB962C8B-B14F-4D97-AF65-F5344CB8AC3E}">
        <p14:creationId xmlns:p14="http://schemas.microsoft.com/office/powerpoint/2010/main" val="3011668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CC2-11CA-4E30-95E9-0156A179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2DA00-300E-4D21-9014-FD7F4743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Mounted on the Nerf Blaster is a screen that displays the current camera feed to the user. </a:t>
            </a:r>
          </a:p>
          <a:p>
            <a:r>
              <a:rPr lang="en-US" sz="2800" dirty="0"/>
              <a:t>Gun Reticule: Light Blue Circle</a:t>
            </a:r>
          </a:p>
          <a:p>
            <a:r>
              <a:rPr lang="en-US" sz="2800" dirty="0"/>
              <a:t>Target Center: Red Circle</a:t>
            </a:r>
          </a:p>
          <a:p>
            <a:r>
              <a:rPr lang="en-US" sz="2800" dirty="0"/>
              <a:t>Target Location: Dark Blue Rectangle</a:t>
            </a:r>
          </a:p>
          <a:p>
            <a:r>
              <a:rPr lang="en-US" dirty="0"/>
              <a:t>Error Feedback: Green Arrow</a:t>
            </a:r>
          </a:p>
        </p:txBody>
      </p:sp>
    </p:spTree>
    <p:extLst>
      <p:ext uri="{BB962C8B-B14F-4D97-AF65-F5344CB8AC3E}">
        <p14:creationId xmlns:p14="http://schemas.microsoft.com/office/powerpoint/2010/main" val="176940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CC2-11CA-4E30-95E9-0156A179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Feedback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48547-1E5C-4CC0-BCDF-45AF1048A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265" y="819150"/>
            <a:ext cx="6675470" cy="36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9649-9D01-481B-BFAF-E46B34B4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B89E0-1E01-4FEC-A808-1D1A6FE3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aim of this project is to </a:t>
            </a:r>
            <a:r>
              <a:rPr lang="en-US" sz="2400" u="sng" dirty="0"/>
              <a:t>identify a chosen object of interest at range</a:t>
            </a:r>
            <a:r>
              <a:rPr lang="en-US" sz="2400" dirty="0"/>
              <a:t> using a camera feed and an image processing algorithm to assist in the detection, identification and tracking of the target. </a:t>
            </a:r>
          </a:p>
          <a:p>
            <a:pPr marL="0" indent="0">
              <a:buNone/>
            </a:pPr>
            <a:r>
              <a:rPr lang="en-US" sz="2400" dirty="0"/>
              <a:t>This solution was then implemented as a rail-mounted tactical scope attachment for a Nerf Blaster. The attachment provides the user with </a:t>
            </a:r>
            <a:r>
              <a:rPr lang="en-US" sz="2400" u="sng" dirty="0"/>
              <a:t>real-time feedback</a:t>
            </a:r>
            <a:r>
              <a:rPr lang="en-US" sz="2400" dirty="0"/>
              <a:t> on their aim using a side mounted screen.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620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101E-F333-44A0-91A6-B6616138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CB495-0344-441F-B448-BF3746B1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CNN sucked.</a:t>
            </a:r>
          </a:p>
          <a:p>
            <a:pPr lvl="1"/>
            <a:r>
              <a:rPr lang="en-US" sz="1600" dirty="0"/>
              <a:t>Overall, target was too low of a resolution to be meaningful to the CNN, and thus performance suffered</a:t>
            </a:r>
          </a:p>
          <a:p>
            <a:pPr lvl="1"/>
            <a:r>
              <a:rPr lang="en-US" sz="1600" dirty="0"/>
              <a:t>CNN was trained twice, once with high-resolution target images, and once with low-resolution target images</a:t>
            </a:r>
          </a:p>
          <a:p>
            <a:pPr lvl="1"/>
            <a:r>
              <a:rPr lang="en-US" sz="1600" dirty="0"/>
              <a:t>The high-resolution model excelled with high-resolution targets (as expected)</a:t>
            </a:r>
          </a:p>
          <a:p>
            <a:pPr lvl="1"/>
            <a:r>
              <a:rPr lang="en-US" sz="1600" dirty="0"/>
              <a:t>Low-resolution model did well, but was easily thrown off by false positives</a:t>
            </a:r>
          </a:p>
          <a:p>
            <a:r>
              <a:rPr lang="en-US" dirty="0"/>
              <a:t>The KCF Tracker slaps.</a:t>
            </a:r>
          </a:p>
          <a:p>
            <a:pPr lvl="1"/>
            <a:r>
              <a:rPr lang="en-US" sz="1600" dirty="0"/>
              <a:t>Fast, accurate, and recovered well from target occlusion. </a:t>
            </a:r>
          </a:p>
          <a:p>
            <a:pPr lvl="1"/>
            <a:r>
              <a:rPr lang="en-US" sz="1600" dirty="0"/>
              <a:t>10/10</a:t>
            </a:r>
          </a:p>
        </p:txBody>
      </p:sp>
    </p:spTree>
    <p:extLst>
      <p:ext uri="{BB962C8B-B14F-4D97-AF65-F5344CB8AC3E}">
        <p14:creationId xmlns:p14="http://schemas.microsoft.com/office/powerpoint/2010/main" val="1205936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8DEB-97DC-44F8-A55E-D89B0991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153400" cy="857250"/>
          </a:xfrm>
        </p:spPr>
        <p:txBody>
          <a:bodyPr/>
          <a:lstStyle/>
          <a:p>
            <a:r>
              <a:rPr lang="en-US" sz="3200" dirty="0"/>
              <a:t>Conclusion and Analysis - Potential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EE7B-AD1B-4861-8EAC-832449176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0100"/>
            <a:ext cx="7924800" cy="3086100"/>
          </a:xfrm>
        </p:spPr>
        <p:txBody>
          <a:bodyPr/>
          <a:lstStyle/>
          <a:p>
            <a:r>
              <a:rPr lang="en-US" dirty="0"/>
              <a:t>The CNN relies on three major circumstances:</a:t>
            </a:r>
          </a:p>
          <a:p>
            <a:pPr lvl="1"/>
            <a:r>
              <a:rPr lang="en-US" sz="1600" dirty="0"/>
              <a:t>One, the target is visible (little to no occlusion)</a:t>
            </a:r>
          </a:p>
          <a:p>
            <a:pPr lvl="1"/>
            <a:r>
              <a:rPr lang="en-US" sz="1600" dirty="0"/>
              <a:t>Two, the target is consistent (all targets look the same and are predictable)</a:t>
            </a:r>
          </a:p>
          <a:p>
            <a:pPr lvl="1"/>
            <a:r>
              <a:rPr lang="en-US" sz="1600" dirty="0"/>
              <a:t>Three, the target has been previously analyzed (thousands of photos)</a:t>
            </a:r>
          </a:p>
          <a:p>
            <a:r>
              <a:rPr lang="en-US" dirty="0"/>
              <a:t>With these in mind:</a:t>
            </a:r>
          </a:p>
          <a:p>
            <a:pPr lvl="1"/>
            <a:r>
              <a:rPr lang="en-US" sz="1600" dirty="0"/>
              <a:t>The potential military applications are slim—targets are not always consistent and have rarely been analyzed as much as the </a:t>
            </a:r>
            <a:r>
              <a:rPr lang="en-US" sz="1600" dirty="0" err="1"/>
              <a:t>ConvNet</a:t>
            </a:r>
            <a:r>
              <a:rPr lang="en-US" sz="1600" dirty="0"/>
              <a:t> demands.</a:t>
            </a:r>
          </a:p>
          <a:p>
            <a:pPr lvl="1"/>
            <a:r>
              <a:rPr lang="en-US" sz="1600" dirty="0"/>
              <a:t>A major retailer could use this to assist in a shipping warehouse—it could help workers/robots find the correct product.</a:t>
            </a:r>
          </a:p>
          <a:p>
            <a:pPr lvl="1"/>
            <a:r>
              <a:rPr lang="en-US" sz="1600" dirty="0"/>
              <a:t>This sort of technology is actually already in use in the Amazon app—you can scan a product (not necessarily the barcode) and it will show you listings for it.</a:t>
            </a:r>
          </a:p>
        </p:txBody>
      </p:sp>
    </p:spTree>
    <p:extLst>
      <p:ext uri="{BB962C8B-B14F-4D97-AF65-F5344CB8AC3E}">
        <p14:creationId xmlns:p14="http://schemas.microsoft.com/office/powerpoint/2010/main" val="143414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C42-3D1F-4B9F-ACD9-0054BAD3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CEBAC-71BD-4FCB-A7F4-A6B9C2796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Alexis J. Renderos – Project Lead, Chief Engineer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William Lavelle – Operations Director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Ritvik</a:t>
            </a:r>
            <a:r>
              <a:rPr lang="en-US" sz="2400" dirty="0"/>
              <a:t> </a:t>
            </a:r>
            <a:r>
              <a:rPr lang="en-US" sz="2400" dirty="0" err="1"/>
              <a:t>Maripally</a:t>
            </a:r>
            <a:r>
              <a:rPr lang="en-US" sz="2400" dirty="0"/>
              <a:t> – CAD Design and Data Collection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Rolf Anderson – Software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9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227E-C30E-43F7-9C26-665E8362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7839-6914-486E-A1FF-00960936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GroupMe</a:t>
            </a:r>
          </a:p>
          <a:p>
            <a:pPr lvl="1"/>
            <a:r>
              <a:rPr lang="en-US" sz="1600" dirty="0"/>
              <a:t>We used this as the primary contact method between team members.</a:t>
            </a:r>
          </a:p>
          <a:p>
            <a:r>
              <a:rPr lang="en-US" sz="2000" dirty="0"/>
              <a:t>GitHub Organization</a:t>
            </a:r>
          </a:p>
          <a:p>
            <a:pPr lvl="1"/>
            <a:r>
              <a:rPr lang="en-US" sz="1600" dirty="0"/>
              <a:t>We had two main repositories, one for code, and one for CAD. This allowed us to collaborate on different parts of the project easily and track contributions.</a:t>
            </a:r>
          </a:p>
          <a:p>
            <a:r>
              <a:rPr lang="en-US" sz="2000" dirty="0"/>
              <a:t>Google Drive</a:t>
            </a:r>
          </a:p>
          <a:p>
            <a:pPr lvl="1"/>
            <a:r>
              <a:rPr lang="en-US" sz="1600" dirty="0"/>
              <a:t>Everything else that didn’t end up on one of the GitHub repositories ended up on a shared Google Drive. This was where most of our research and data went.</a:t>
            </a:r>
          </a:p>
          <a:p>
            <a:r>
              <a:rPr lang="en-US" sz="2000" dirty="0"/>
              <a:t>Email</a:t>
            </a:r>
          </a:p>
          <a:p>
            <a:pPr lvl="1"/>
            <a:r>
              <a:rPr lang="en-US" sz="1600" dirty="0"/>
              <a:t>We used email as a more formal method of communicating with those outside of our project group, for example, Critical Tinkers Officers and our TA’s.</a:t>
            </a:r>
          </a:p>
        </p:txBody>
      </p:sp>
    </p:spTree>
    <p:extLst>
      <p:ext uri="{BB962C8B-B14F-4D97-AF65-F5344CB8AC3E}">
        <p14:creationId xmlns:p14="http://schemas.microsoft.com/office/powerpoint/2010/main" val="143697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F77F-28CC-4672-AE7C-8B8EE562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5A8C-128E-4306-A06D-C05D4028D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Popular Drink Cans</a:t>
            </a:r>
          </a:p>
          <a:p>
            <a:pPr lvl="1"/>
            <a:r>
              <a:rPr lang="en-US" sz="1600" dirty="0"/>
              <a:t>Arizona Green Tea</a:t>
            </a:r>
          </a:p>
          <a:p>
            <a:pPr lvl="1"/>
            <a:r>
              <a:rPr lang="en-US" sz="1600" dirty="0"/>
              <a:t>Razzleberry Peace Tea</a:t>
            </a:r>
          </a:p>
          <a:p>
            <a:pPr lvl="1"/>
            <a:r>
              <a:rPr lang="en-US" sz="1600" dirty="0"/>
              <a:t>Monster Mango Loco Juice</a:t>
            </a:r>
          </a:p>
          <a:p>
            <a:r>
              <a:rPr lang="en-US" sz="2400" dirty="0"/>
              <a:t>Distinct colors</a:t>
            </a:r>
          </a:p>
          <a:p>
            <a:r>
              <a:rPr lang="en-US" sz="2400" dirty="0"/>
              <a:t>Easy to find in stores</a:t>
            </a:r>
          </a:p>
          <a:p>
            <a:r>
              <a:rPr lang="en-US" sz="2400" dirty="0"/>
              <a:t>They taste great, too!</a:t>
            </a:r>
          </a:p>
        </p:txBody>
      </p:sp>
      <p:pic>
        <p:nvPicPr>
          <p:cNvPr id="11" name="Picture 2" descr="Image result for monster juice">
            <a:extLst>
              <a:ext uri="{FF2B5EF4-FFF2-40B4-BE49-F238E27FC236}">
                <a16:creationId xmlns:a16="http://schemas.microsoft.com/office/drawing/2014/main" id="{5DD825D6-AD2E-4163-BE35-454256BD6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23" t="3564" r="31525" b="3812"/>
          <a:stretch/>
        </p:blipFill>
        <p:spPr bwMode="auto">
          <a:xfrm>
            <a:off x="7371629" y="1458440"/>
            <a:ext cx="1056226" cy="26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9D624396-199A-421C-B1E8-4F6F62FDE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21" t="2397" r="32741" b="3734"/>
          <a:stretch/>
        </p:blipFill>
        <p:spPr bwMode="auto">
          <a:xfrm>
            <a:off x="6144273" y="971550"/>
            <a:ext cx="1151156" cy="315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arizona green tea can">
            <a:extLst>
              <a:ext uri="{FF2B5EF4-FFF2-40B4-BE49-F238E27FC236}">
                <a16:creationId xmlns:a16="http://schemas.microsoft.com/office/drawing/2014/main" id="{86272D01-BF1B-4E14-B90C-9A9BFB855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5000"/>
                    </a14:imgEffect>
                    <a14:imgEffect>
                      <a14:saturation sat="125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69" t="3589" r="32632" b="3709"/>
          <a:stretch/>
        </p:blipFill>
        <p:spPr bwMode="auto">
          <a:xfrm>
            <a:off x="4857029" y="1010207"/>
            <a:ext cx="1173618" cy="31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8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4A4F-74D4-4C31-950E-250057EB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pic>
        <p:nvPicPr>
          <p:cNvPr id="8" name="Content Placeholder 7" descr="A picture containing wall, toy, sky, LEGO&#10;&#10;Description automatically generated">
            <a:extLst>
              <a:ext uri="{FF2B5EF4-FFF2-40B4-BE49-F238E27FC236}">
                <a16:creationId xmlns:a16="http://schemas.microsoft.com/office/drawing/2014/main" id="{A25B841D-A496-4ECC-9AE0-C37414A9FB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433" t="22864" r="10600" b="11758"/>
          <a:stretch/>
        </p:blipFill>
        <p:spPr>
          <a:xfrm>
            <a:off x="4725750" y="1319127"/>
            <a:ext cx="3733799" cy="240999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EFC752-30CD-4F4F-AC7F-FA93A29FF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1" y="1319127"/>
            <a:ext cx="3733800" cy="24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4A4F-74D4-4C31-950E-250057EB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pic>
        <p:nvPicPr>
          <p:cNvPr id="9" name="RailAttachmentAssemblyWithGunOutputVideo001">
            <a:hlinkClick r:id="" action="ppaction://media"/>
            <a:extLst>
              <a:ext uri="{FF2B5EF4-FFF2-40B4-BE49-F238E27FC236}">
                <a16:creationId xmlns:a16="http://schemas.microsoft.com/office/drawing/2014/main" id="{A543B432-F0B0-43F4-996B-F8AFF2CF0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876300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9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Nerf Rival Zeus</a:t>
            </a:r>
          </a:p>
          <a:p>
            <a:pPr lvl="1"/>
            <a:r>
              <a:rPr lang="en-US" sz="1600" dirty="0"/>
              <a:t>The blaster!</a:t>
            </a:r>
          </a:p>
          <a:p>
            <a:r>
              <a:rPr lang="en-US" dirty="0"/>
              <a:t>Raspberry Pi</a:t>
            </a:r>
          </a:p>
          <a:p>
            <a:pPr lvl="1"/>
            <a:r>
              <a:rPr lang="en-US" sz="1600" dirty="0"/>
              <a:t>Processes image data and displays feedback on aim</a:t>
            </a:r>
          </a:p>
          <a:p>
            <a:r>
              <a:rPr lang="en-US" dirty="0"/>
              <a:t>Arduino</a:t>
            </a:r>
          </a:p>
          <a:p>
            <a:pPr lvl="1"/>
            <a:r>
              <a:rPr lang="en-US" sz="1600" dirty="0"/>
              <a:t>Controls the </a:t>
            </a:r>
            <a:r>
              <a:rPr lang="en-US" sz="1600" dirty="0" err="1"/>
              <a:t>NeoPixel</a:t>
            </a:r>
            <a:r>
              <a:rPr lang="en-US" sz="1600" dirty="0"/>
              <a:t> light ring</a:t>
            </a:r>
          </a:p>
          <a:p>
            <a:r>
              <a:rPr lang="en-US" dirty="0" err="1"/>
              <a:t>NeoPixel</a:t>
            </a:r>
            <a:r>
              <a:rPr lang="en-US" dirty="0"/>
              <a:t> Light Ring</a:t>
            </a:r>
          </a:p>
          <a:p>
            <a:pPr lvl="1"/>
            <a:r>
              <a:rPr lang="en-US" sz="1600" dirty="0"/>
              <a:t>Provides additional light to the subject if needed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1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2F3D-6BF7-49DC-87EE-AE58C420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9B57D-0AA2-4005-82E1-12099A992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40-50 Foot Effective Range</a:t>
            </a:r>
          </a:p>
          <a:p>
            <a:r>
              <a:rPr lang="en-US" dirty="0"/>
              <a:t>Light Ring</a:t>
            </a:r>
          </a:p>
          <a:p>
            <a:pPr lvl="1"/>
            <a:r>
              <a:rPr lang="en-US" sz="1600" dirty="0"/>
              <a:t>Provides extra light to user and camera in low light conditions</a:t>
            </a:r>
          </a:p>
          <a:p>
            <a:r>
              <a:rPr lang="en-US" dirty="0"/>
              <a:t>Side mounted LCD</a:t>
            </a:r>
          </a:p>
          <a:p>
            <a:pPr lvl="1"/>
            <a:r>
              <a:rPr lang="en-US" sz="1600" dirty="0"/>
              <a:t>Used to display camera feed and algorithm output to user</a:t>
            </a:r>
          </a:p>
          <a:p>
            <a:r>
              <a:rPr lang="en-US" dirty="0"/>
              <a:t>Fully portable</a:t>
            </a:r>
          </a:p>
          <a:p>
            <a:pPr lvl="1"/>
            <a:r>
              <a:rPr lang="en-US" sz="1600" dirty="0"/>
              <a:t>Powered through a network of batteries mounted on the blaster</a:t>
            </a:r>
          </a:p>
          <a:p>
            <a:r>
              <a:rPr lang="en-US" dirty="0"/>
              <a:t>Sounds like an angry lawnmower</a:t>
            </a:r>
          </a:p>
        </p:txBody>
      </p:sp>
    </p:spTree>
    <p:extLst>
      <p:ext uri="{BB962C8B-B14F-4D97-AF65-F5344CB8AC3E}">
        <p14:creationId xmlns:p14="http://schemas.microsoft.com/office/powerpoint/2010/main" val="207921230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PowerPoint.pot</Template>
  <TotalTime>941</TotalTime>
  <Words>957</Words>
  <Application>Microsoft Office PowerPoint</Application>
  <PresentationFormat>On-screen Show (16:9)</PresentationFormat>
  <Paragraphs>121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</vt:lpstr>
      <vt:lpstr>Univers 65</vt:lpstr>
      <vt:lpstr>Univers 67 CondensedBold</vt:lpstr>
      <vt:lpstr>PowerPoint</vt:lpstr>
      <vt:lpstr>Adaptive Visual Target Identification and Tracking through  Convolutional Neural Network (CNN) based Machine Learning and Computer Vision</vt:lpstr>
      <vt:lpstr>Abstract</vt:lpstr>
      <vt:lpstr>The Team</vt:lpstr>
      <vt:lpstr>Collaboration and Communication</vt:lpstr>
      <vt:lpstr>The Targets</vt:lpstr>
      <vt:lpstr>The Design</vt:lpstr>
      <vt:lpstr>The Design</vt:lpstr>
      <vt:lpstr>The Design</vt:lpstr>
      <vt:lpstr>Hardware Features</vt:lpstr>
      <vt:lpstr>Software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KCF Tracking Algorithm</vt:lpstr>
      <vt:lpstr>Software Flow</vt:lpstr>
      <vt:lpstr>User Feedback</vt:lpstr>
      <vt:lpstr>User Feedback</vt:lpstr>
      <vt:lpstr>Conclusion and Analysis</vt:lpstr>
      <vt:lpstr>Conclusion and Analysis - Potential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Jill Thomasson</dc:creator>
  <cp:lastModifiedBy>Alexis Renderos</cp:lastModifiedBy>
  <cp:revision>36</cp:revision>
  <dcterms:created xsi:type="dcterms:W3CDTF">2018-04-04T18:23:10Z</dcterms:created>
  <dcterms:modified xsi:type="dcterms:W3CDTF">2019-05-01T07:36:15Z</dcterms:modified>
</cp:coreProperties>
</file>